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8" r:id="rId4"/>
    <p:sldId id="266" r:id="rId5"/>
    <p:sldId id="264" r:id="rId6"/>
    <p:sldId id="262" r:id="rId7"/>
    <p:sldId id="263" r:id="rId8"/>
    <p:sldId id="267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sz="1200" dirty="0" smtClean="0"/>
              <a:t>Share of Operating Budget</a:t>
            </a:r>
            <a:endParaRPr lang="en-CA" sz="1200" dirty="0"/>
          </a:p>
        </c:rich>
      </c:tx>
      <c:layout/>
      <c:overlay val="0"/>
    </c:title>
    <c:autoTitleDeleted val="0"/>
    <c:view3D>
      <c:rotX val="75"/>
      <c:rotY val="32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88264367022283"/>
          <c:y val="0.17475885615883949"/>
          <c:w val="0.68905256773271439"/>
          <c:h val="0.72664842795244977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chemeClr val="accent2">
                  <a:alpha val="75000"/>
                </a:schemeClr>
              </a:solidFill>
            </c:spPr>
          </c:dPt>
          <c:dPt>
            <c:idx val="1"/>
            <c:bubble3D val="0"/>
            <c:explosion val="4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5.3529063900307372E-2"/>
                  <c:y val="9.27778857904677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Parks </a:t>
                    </a:r>
                    <a:r>
                      <a:rPr lang="en-US" baseline="0" dirty="0" smtClean="0"/>
                      <a:t>&amp; Recreation 21.1%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Sheet1!$F$3,Sheet1!$F$12</c:f>
              <c:numCache>
                <c:formatCode>_-* #,##0_-;\-* #,##0_-;_-* "-"??_-;_-@_-</c:formatCode>
                <c:ptCount val="2"/>
                <c:pt idx="0">
                  <c:v>3989276</c:v>
                </c:pt>
                <c:pt idx="1">
                  <c:v>34188760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gap"/>
    <c:showDLblsOverMax val="0"/>
  </c:chart>
  <c:spPr>
    <a:noFill/>
    <a:ln w="0" cmpd="dbl">
      <a:noFill/>
    </a:ln>
    <a:effectLst>
      <a:glow rad="127000">
        <a:schemeClr val="accent1">
          <a:alpha val="0"/>
        </a:schemeClr>
      </a:glow>
    </a:effectLst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04D2813-64DA-4BB0-B5B8-B34C22ABA316}" type="datetimeFigureOut">
              <a:rPr lang="en-US"/>
              <a:pPr>
                <a:defRPr/>
              </a:pPr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D577F04-2282-444C-9606-D75DB9E36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B5E10C-4B37-45AD-8425-C0C8574D4E72}" type="datetimeFigureOut">
              <a:rPr lang="en-CA" smtClean="0"/>
              <a:t>2019/01/31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093723-FDB2-451F-AAF0-4D03F5040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71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93723-FDB2-451F-AAF0-4D03F504096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310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White Logo - Transparent Background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387975"/>
            <a:ext cx="35814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F1E7-0E47-46D2-B01D-DE13A8567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8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CD95-F15C-4F4F-8565-0B8CBA9FF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7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700C-8E30-4B6C-9894-E43DDF283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8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GB Logo - Whit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5562600"/>
            <a:ext cx="21875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762000" y="6324600"/>
            <a:ext cx="7924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850"/>
            <a:ext cx="7924800" cy="12001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5163"/>
            <a:ext cx="7924800" cy="347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D038A-5220-4E57-9684-C191B96D2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E295-C33C-486A-8AF7-A85CF221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69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E98-5799-41AF-85CD-FDEBB0BAC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6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4E57A-CD53-484F-8B48-E91F4CE7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8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39FE-AF6F-4FCB-9E07-34E7B9D65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1801-3C7C-452E-8524-10A0DA62F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7708-C6CC-4B9C-93FD-B4C01B91F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FBD1-BD8B-4201-BD57-6AC1D7001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9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E6DE8FD-6B04-473D-895D-CDE74B949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9" r:id="rId9"/>
    <p:sldLayoutId id="2147483764" r:id="rId10"/>
    <p:sldLayoutId id="214748376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286000"/>
            <a:ext cx="8568952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Parks and Recreation Services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7854950" cy="6858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en-US" sz="3200" b="1" dirty="0" smtClean="0">
                <a:latin typeface="+mj-lt"/>
              </a:rPr>
              <a:t>2019 Budget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779934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Core Service Areas</a:t>
            </a:r>
            <a:endParaRPr lang="en-US" sz="4400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250825" y="2968451"/>
            <a:ext cx="4246563" cy="2980829"/>
          </a:xfrm>
        </p:spPr>
        <p:txBody>
          <a:bodyPr/>
          <a:lstStyle/>
          <a:p>
            <a:r>
              <a:rPr lang="en-CA" altLang="en-US" sz="1800" dirty="0" smtClean="0"/>
              <a:t>Parks &amp; Facilities Operations and Maintenance</a:t>
            </a:r>
          </a:p>
          <a:p>
            <a:r>
              <a:rPr lang="en-CA" altLang="en-US" sz="1800" dirty="0" smtClean="0"/>
              <a:t>Capital Works &amp; Project Management</a:t>
            </a:r>
          </a:p>
          <a:p>
            <a:r>
              <a:rPr lang="en-CA" altLang="en-US" sz="1800" dirty="0" smtClean="0"/>
              <a:t>Infrastructure &amp; Asset Management</a:t>
            </a:r>
          </a:p>
          <a:p>
            <a:pPr lvl="1"/>
            <a:endParaRPr lang="en-CA" altLang="en-US" dirty="0" smtClean="0"/>
          </a:p>
          <a:p>
            <a:pPr lvl="1"/>
            <a:endParaRPr lang="en-CA" alt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00563" y="2944813"/>
            <a:ext cx="4464050" cy="3846512"/>
          </a:xfrm>
        </p:spPr>
        <p:txBody>
          <a:bodyPr/>
          <a:lstStyle/>
          <a:p>
            <a:pPr>
              <a:defRPr/>
            </a:pPr>
            <a:r>
              <a:rPr lang="en-CA" altLang="en-US" sz="1800" dirty="0" smtClean="0"/>
              <a:t>Recreation Programs &amp; Services</a:t>
            </a:r>
          </a:p>
          <a:p>
            <a:pPr>
              <a:defRPr/>
            </a:pPr>
            <a:r>
              <a:rPr lang="en-CA" altLang="en-US" sz="1800" dirty="0" smtClean="0"/>
              <a:t>Community Development</a:t>
            </a:r>
          </a:p>
          <a:p>
            <a:pPr>
              <a:defRPr/>
            </a:pPr>
            <a:r>
              <a:rPr lang="en-CA" altLang="en-US" sz="1800" dirty="0" smtClean="0"/>
              <a:t>Marketing &amp; Customer Service</a:t>
            </a:r>
          </a:p>
          <a:p>
            <a:pPr>
              <a:defRPr/>
            </a:pPr>
            <a:r>
              <a:rPr lang="en-CA" altLang="en-US" sz="1800" dirty="0" smtClean="0"/>
              <a:t>Event Development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CA" altLang="en-US" sz="1800" dirty="0" smtClean="0"/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228600" y="2133600"/>
            <a:ext cx="404018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CA" altLang="en-US" b="1">
                <a:solidFill>
                  <a:schemeClr val="accent2"/>
                </a:solidFill>
                <a:latin typeface="Calibri" pitchFamily="34" charset="0"/>
              </a:rPr>
              <a:t>Parks &amp; Facilities Services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 bwMode="auto">
          <a:xfrm>
            <a:off x="4568825" y="2138363"/>
            <a:ext cx="404177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CA" altLang="en-US" b="1">
                <a:solidFill>
                  <a:schemeClr val="accent2"/>
                </a:solidFill>
                <a:latin typeface="Calibri" pitchFamily="34" charset="0"/>
              </a:rPr>
              <a:t>Recreation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56391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2018 Budget Summary</a:t>
            </a:r>
            <a:endParaRPr lang="en-US" sz="4400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56792"/>
            <a:ext cx="7924800" cy="3853408"/>
          </a:xfrm>
        </p:spPr>
        <p:txBody>
          <a:bodyPr/>
          <a:lstStyle/>
          <a:p>
            <a:r>
              <a:rPr lang="en-US" sz="2200" dirty="0" smtClean="0">
                <a:cs typeface="Calibri" pitchFamily="34" charset="0"/>
              </a:rPr>
              <a:t>Total </a:t>
            </a:r>
            <a:r>
              <a:rPr lang="en-US" sz="2200" dirty="0">
                <a:cs typeface="Calibri" pitchFamily="34" charset="0"/>
              </a:rPr>
              <a:t>FTE = </a:t>
            </a:r>
            <a:r>
              <a:rPr lang="en-US" sz="2200" dirty="0" smtClean="0">
                <a:cs typeface="Calibri" pitchFamily="34" charset="0"/>
              </a:rPr>
              <a:t>40</a:t>
            </a:r>
            <a:endParaRPr lang="en-US" sz="2200" dirty="0">
              <a:cs typeface="Calibri" pitchFamily="34" charset="0"/>
            </a:endParaRPr>
          </a:p>
          <a:p>
            <a:r>
              <a:rPr lang="en-US" sz="2200" dirty="0">
                <a:cs typeface="Calibri" pitchFamily="34" charset="0"/>
              </a:rPr>
              <a:t>Capital Budget = </a:t>
            </a:r>
            <a:r>
              <a:rPr lang="en-US" sz="2200" dirty="0" smtClean="0">
                <a:cs typeface="Calibri" pitchFamily="34" charset="0"/>
              </a:rPr>
              <a:t>$2,457,730</a:t>
            </a:r>
            <a:endParaRPr lang="en-US" sz="2200" dirty="0">
              <a:cs typeface="Calibri" pitchFamily="34" charset="0"/>
            </a:endParaRPr>
          </a:p>
          <a:p>
            <a:pPr eaLnBrk="1" hangingPunct="1"/>
            <a:r>
              <a:rPr lang="en-US" sz="2200" dirty="0" smtClean="0">
                <a:cs typeface="Calibri" pitchFamily="34" charset="0"/>
              </a:rPr>
              <a:t>Operating Revenue = $2,747,869 </a:t>
            </a:r>
          </a:p>
          <a:p>
            <a:pPr eaLnBrk="1" hangingPunct="1"/>
            <a:r>
              <a:rPr lang="en-US" sz="2200" dirty="0" smtClean="0">
                <a:cs typeface="Calibri" pitchFamily="34" charset="0"/>
              </a:rPr>
              <a:t>Operating Budget = $8,155,613 </a:t>
            </a:r>
          </a:p>
          <a:p>
            <a:pPr eaLnBrk="1" hangingPunct="1"/>
            <a:endParaRPr lang="en-US" dirty="0" smtClean="0">
              <a:cs typeface="Calibri" pitchFamily="34" charset="0"/>
            </a:endParaRPr>
          </a:p>
          <a:p>
            <a:pPr eaLnBrk="1" hangingPunct="1"/>
            <a:endParaRPr lang="en-US" dirty="0">
              <a:cs typeface="Calibri" pitchFamily="34" charset="0"/>
            </a:endParaRPr>
          </a:p>
          <a:p>
            <a:pPr eaLnBrk="1" hangingPunct="1"/>
            <a:endParaRPr lang="en-US" dirty="0">
              <a:cs typeface="Calibri" pitchFamily="34" charset="0"/>
            </a:endParaRPr>
          </a:p>
          <a:p>
            <a:pPr eaLnBrk="1" hangingPunct="1"/>
            <a:endParaRPr lang="en-US" dirty="0" smtClean="0">
              <a:cs typeface="Calibri" pitchFamily="34" charset="0"/>
            </a:endParaRPr>
          </a:p>
        </p:txBody>
      </p:sp>
      <p:graphicFrame>
        <p:nvGraphicFramePr>
          <p:cNvPr id="5" name="Chart 4" title="Fire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922370"/>
              </p:ext>
            </p:extLst>
          </p:nvPr>
        </p:nvGraphicFramePr>
        <p:xfrm>
          <a:off x="2051720" y="3429000"/>
          <a:ext cx="39604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58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936104"/>
          </a:xfrm>
        </p:spPr>
        <p:txBody>
          <a:bodyPr/>
          <a:lstStyle/>
          <a:p>
            <a:r>
              <a:rPr lang="en-CA" sz="4400" dirty="0" smtClean="0"/>
              <a:t>2019 Strategic Priorities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62969"/>
            <a:ext cx="7924800" cy="3475037"/>
          </a:xfrm>
        </p:spPr>
        <p:txBody>
          <a:bodyPr/>
          <a:lstStyle/>
          <a:p>
            <a:r>
              <a:rPr lang="en-CA" dirty="0" smtClean="0"/>
              <a:t>Enhance the Health and Liveability of the Community</a:t>
            </a:r>
          </a:p>
          <a:p>
            <a:r>
              <a:rPr lang="en-CA" dirty="0" smtClean="0"/>
              <a:t>Enhance Key Relationships</a:t>
            </a:r>
          </a:p>
          <a:p>
            <a:pPr>
              <a:defRPr/>
            </a:pPr>
            <a:r>
              <a:rPr lang="en-CA" dirty="0"/>
              <a:t>Address Operational and Financial Requirements of Infrastructure</a:t>
            </a:r>
          </a:p>
          <a:p>
            <a:r>
              <a:rPr lang="en-CA" dirty="0" smtClean="0"/>
              <a:t>Optimize </a:t>
            </a:r>
            <a:r>
              <a:rPr lang="en-CA" dirty="0" smtClean="0"/>
              <a:t>Provision of Municipal Services and Recognized for Excellence in Public Service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580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850"/>
            <a:ext cx="7924800" cy="635918"/>
          </a:xfrm>
        </p:spPr>
        <p:txBody>
          <a:bodyPr/>
          <a:lstStyle/>
          <a:p>
            <a:r>
              <a:rPr lang="en-CA" sz="4400" dirty="0" smtClean="0"/>
              <a:t>2018 Achievements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08912" cy="4032447"/>
          </a:xfrm>
        </p:spPr>
        <p:txBody>
          <a:bodyPr/>
          <a:lstStyle/>
          <a:p>
            <a:r>
              <a:rPr lang="en-CA" dirty="0" smtClean="0"/>
              <a:t>Coordinated and assisted with the community consultation and engagement activities for the </a:t>
            </a:r>
            <a:r>
              <a:rPr lang="en-CA" dirty="0" err="1" smtClean="0"/>
              <a:t>McLoughlin</a:t>
            </a:r>
            <a:r>
              <a:rPr lang="en-CA" dirty="0" smtClean="0"/>
              <a:t> Amenity Funds</a:t>
            </a:r>
          </a:p>
          <a:p>
            <a:r>
              <a:rPr lang="en-CA" dirty="0" smtClean="0"/>
              <a:t>New Playground installed at Lampson Park</a:t>
            </a:r>
          </a:p>
          <a:p>
            <a:r>
              <a:rPr lang="en-CA" dirty="0" smtClean="0"/>
              <a:t>Assisted with Community Garden at Anderson Park</a:t>
            </a:r>
          </a:p>
          <a:p>
            <a:r>
              <a:rPr lang="en-CA" dirty="0" smtClean="0"/>
              <a:t>Developed </a:t>
            </a:r>
            <a:r>
              <a:rPr lang="en-CA" dirty="0"/>
              <a:t>and </a:t>
            </a:r>
            <a:r>
              <a:rPr lang="en-CA" dirty="0" smtClean="0"/>
              <a:t>supported </a:t>
            </a:r>
            <a:r>
              <a:rPr lang="en-CA" dirty="0"/>
              <a:t>a diversity of community </a:t>
            </a:r>
            <a:r>
              <a:rPr lang="en-CA" dirty="0" smtClean="0"/>
              <a:t>events and public parks and recreation programs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541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20688"/>
            <a:ext cx="7924800" cy="720080"/>
          </a:xfrm>
        </p:spPr>
        <p:txBody>
          <a:bodyPr/>
          <a:lstStyle/>
          <a:p>
            <a:r>
              <a:rPr lang="en-CA" sz="4400" dirty="0" smtClean="0"/>
              <a:t>2018 Achievements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56793"/>
            <a:ext cx="7924800" cy="3853408"/>
          </a:xfrm>
        </p:spPr>
        <p:txBody>
          <a:bodyPr/>
          <a:lstStyle/>
          <a:p>
            <a:r>
              <a:rPr lang="en-CA" dirty="0" smtClean="0"/>
              <a:t>Re-designed and upgraded the Refrigeration equipment at the SC to maximize efficiencies</a:t>
            </a:r>
          </a:p>
          <a:p>
            <a:r>
              <a:rPr lang="en-CA" dirty="0" smtClean="0"/>
              <a:t>Provided support to 93 community activities &amp; events</a:t>
            </a:r>
          </a:p>
          <a:p>
            <a:r>
              <a:rPr lang="en-CA" dirty="0" smtClean="0"/>
              <a:t>Finalized a 10 year agreement for Macaulay Point Park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135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850"/>
            <a:ext cx="7924800" cy="635918"/>
          </a:xfrm>
        </p:spPr>
        <p:txBody>
          <a:bodyPr/>
          <a:lstStyle/>
          <a:p>
            <a:r>
              <a:rPr lang="en-CA" sz="4400" dirty="0" smtClean="0"/>
              <a:t>Key Challenges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84785"/>
            <a:ext cx="7924800" cy="3925416"/>
          </a:xfrm>
        </p:spPr>
        <p:txBody>
          <a:bodyPr/>
          <a:lstStyle/>
          <a:p>
            <a:r>
              <a:rPr lang="en-CA" dirty="0" smtClean="0"/>
              <a:t>Continue to meet program and service needs of customers and the community</a:t>
            </a:r>
          </a:p>
          <a:p>
            <a:r>
              <a:rPr lang="en-CA" dirty="0" smtClean="0"/>
              <a:t>Continue to support a diverse range of community groups and events</a:t>
            </a:r>
          </a:p>
          <a:p>
            <a:r>
              <a:rPr lang="en-CA" dirty="0" smtClean="0"/>
              <a:t>Upgrades and replacement of municipal park &amp; recreation infrastructure</a:t>
            </a:r>
          </a:p>
          <a:p>
            <a:r>
              <a:rPr lang="en-CA" dirty="0" smtClean="0"/>
              <a:t>Development of longer range plans for future expansion and advancement of parks and recreation spaces</a:t>
            </a:r>
          </a:p>
        </p:txBody>
      </p:sp>
    </p:spTree>
    <p:extLst>
      <p:ext uri="{BB962C8B-B14F-4D97-AF65-F5344CB8AC3E}">
        <p14:creationId xmlns:p14="http://schemas.microsoft.com/office/powerpoint/2010/main" val="300372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8826"/>
            <a:ext cx="7924800" cy="635918"/>
          </a:xfrm>
        </p:spPr>
        <p:txBody>
          <a:bodyPr/>
          <a:lstStyle/>
          <a:p>
            <a:r>
              <a:rPr lang="en-CA" sz="4400" dirty="0" smtClean="0"/>
              <a:t>2019 Initiatives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208912" cy="4069433"/>
          </a:xfrm>
        </p:spPr>
        <p:txBody>
          <a:bodyPr/>
          <a:lstStyle/>
          <a:p>
            <a:r>
              <a:rPr lang="en-CA" dirty="0" smtClean="0"/>
              <a:t>Coordinate and assist with the community activities for the </a:t>
            </a:r>
            <a:r>
              <a:rPr lang="en-CA" dirty="0" err="1" smtClean="0"/>
              <a:t>McLoughlin</a:t>
            </a:r>
            <a:r>
              <a:rPr lang="en-CA" dirty="0" smtClean="0"/>
              <a:t> Amenity Funds</a:t>
            </a:r>
          </a:p>
          <a:p>
            <a:r>
              <a:rPr lang="en-CA" dirty="0" smtClean="0"/>
              <a:t>Review and update Public Art strategies</a:t>
            </a:r>
          </a:p>
          <a:p>
            <a:r>
              <a:rPr lang="en-CA" dirty="0" smtClean="0"/>
              <a:t>Continue to evaluate and implement opportunities for increased operating energy efficiencies</a:t>
            </a:r>
            <a:endParaRPr lang="en-CA" dirty="0"/>
          </a:p>
          <a:p>
            <a:r>
              <a:rPr lang="en-CA" dirty="0" smtClean="0"/>
              <a:t>Continue </a:t>
            </a:r>
            <a:r>
              <a:rPr lang="en-CA" dirty="0"/>
              <a:t>to develop and support a diversity of community </a:t>
            </a:r>
            <a:r>
              <a:rPr lang="en-CA" dirty="0" smtClean="0"/>
              <a:t>events and programs</a:t>
            </a:r>
          </a:p>
          <a:p>
            <a:r>
              <a:rPr lang="en-CA" dirty="0" smtClean="0"/>
              <a:t>Continue to develop asset management plans for existing infrastructure</a:t>
            </a:r>
          </a:p>
          <a:p>
            <a:r>
              <a:rPr lang="en-CA" dirty="0" smtClean="0"/>
              <a:t>Continue to work collaboratively on regional parks and recreation initiatives</a:t>
            </a:r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5338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295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Parks and Recreation Services </vt:lpstr>
      <vt:lpstr>Core Service Areas</vt:lpstr>
      <vt:lpstr>2018 Budget Summary</vt:lpstr>
      <vt:lpstr>2019 Strategic Priorities</vt:lpstr>
      <vt:lpstr>2018 Achievements</vt:lpstr>
      <vt:lpstr>2018 Achievements</vt:lpstr>
      <vt:lpstr>Key Challenges</vt:lpstr>
      <vt:lpstr>2019 Initiatives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2017-02-02T00:21:02Z</dcterms:created>
  <dcterms:modified xsi:type="dcterms:W3CDTF">2019-01-31T22:32:23Z</dcterms:modified>
</cp:coreProperties>
</file>