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71" r:id="rId4"/>
    <p:sldId id="265" r:id="rId5"/>
    <p:sldId id="268" r:id="rId6"/>
    <p:sldId id="269" r:id="rId7"/>
    <p:sldId id="272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2308" autoAdjust="0"/>
  </p:normalViewPr>
  <p:slideViewPr>
    <p:cSldViewPr>
      <p:cViewPr varScale="1">
        <p:scale>
          <a:sx n="80" d="100"/>
          <a:sy n="80" d="100"/>
        </p:scale>
        <p:origin x="-24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sz="1200" dirty="0" smtClean="0"/>
              <a:t>Share of Operating Budget</a:t>
            </a:r>
            <a:endParaRPr lang="en-CA" sz="1200" dirty="0"/>
          </a:p>
        </c:rich>
      </c:tx>
      <c:layout/>
      <c:overlay val="0"/>
    </c:title>
    <c:autoTitleDeleted val="0"/>
    <c:view3D>
      <c:rotX val="75"/>
      <c:rotY val="32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88264367022283"/>
          <c:y val="0.17475885615883949"/>
          <c:w val="0.68905256773271439"/>
          <c:h val="0.72664842795244977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chemeClr val="accent2">
                  <a:alpha val="75000"/>
                </a:schemeClr>
              </a:solidFill>
            </c:spPr>
          </c:dPt>
          <c:dPt>
            <c:idx val="1"/>
            <c:bubble3D val="0"/>
            <c:explosion val="4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5.3529063900307372E-2"/>
                  <c:y val="9.27778857904677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PW</a:t>
                    </a:r>
                    <a:r>
                      <a:rPr lang="en-US" baseline="0" dirty="0" smtClean="0"/>
                      <a:t> &amp; Engineering </a:t>
                    </a:r>
                    <a:r>
                      <a:rPr lang="en-US" baseline="0" dirty="0" smtClean="0"/>
                      <a:t>10.5%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Sheet1!$F$3,Sheet1!$F$12</c:f>
              <c:numCache>
                <c:formatCode>_-* #,##0_-;\-* #,##0_-;_-* "-"??_-;_-@_-</c:formatCode>
                <c:ptCount val="2"/>
                <c:pt idx="0">
                  <c:v>3989276</c:v>
                </c:pt>
                <c:pt idx="1">
                  <c:v>34188760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plotVisOnly val="1"/>
    <c:dispBlanksAs val="gap"/>
    <c:showDLblsOverMax val="0"/>
  </c:chart>
  <c:spPr>
    <a:noFill/>
    <a:ln w="0" cmpd="dbl">
      <a:noFill/>
    </a:ln>
    <a:effectLst>
      <a:glow rad="127000">
        <a:schemeClr val="accent1">
          <a:alpha val="0"/>
        </a:schemeClr>
      </a:glow>
    </a:effectLst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04D2813-64DA-4BB0-B5B8-B34C22ABA316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D577F04-2282-444C-9606-D75DB9E36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3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B5E10C-4B37-45AD-8425-C0C8574D4E72}" type="datetimeFigureOut">
              <a:rPr lang="en-CA" smtClean="0"/>
              <a:t>2019/01/31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093723-FDB2-451F-AAF0-4D03F504096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71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93723-FDB2-451F-AAF0-4D03F5040961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310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Maintained level of services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Carried out operations activities such as line painting, catch basin cleaning, trip hazards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Carried out maintenance activities such as access ramps, major maintenance activities on road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Road Corridor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Subsurface investigation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Determine failure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Major surface works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Tillicum road  - transfer to Craigflower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Ramp – Tillicum/Colville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Crosswalk upgrades at MH, Grenville, Colville &amp; Lampson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Sidewalk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Kinver between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Nelson – Lyall south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Between Old Esquimalt to Esquimalt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LED light replacement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Lampson</a:t>
            </a:r>
            <a:r>
              <a:rPr lang="en-CA" baseline="0" dirty="0" smtClean="0"/>
              <a:t> and Craigflower</a:t>
            </a:r>
            <a:endParaRPr lang="en-CA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Receiving Water body protection – Gorge Creek, Westbay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Studies – Traffic modelling,</a:t>
            </a:r>
            <a:r>
              <a:rPr lang="en-CA" baseline="0" dirty="0" smtClean="0"/>
              <a:t> Lampson cross section, Lyall Cross section, storm/sanitary modelling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Building demolition – 1237 Esquimalt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93723-FDB2-451F-AAF0-4D03F5040961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884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II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Installation</a:t>
            </a:r>
            <a:r>
              <a:rPr lang="en-CA" baseline="0" dirty="0" smtClean="0"/>
              <a:t> of inspection chambers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Dye testing/video inspection for cross connections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Bylaw and policy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Corridor management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Camera remaining portion of storm/sanitary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Continue to identify priority list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Surface condition evaluation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Asset management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Develop condition assessments and work plans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Sidewalk Programs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New ramps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New sidewalk - Admirals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Replacement sidewalk – Comerford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Trip hazards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ETS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Servicing to the MH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Obtain CoC for on and off site contamination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Intersection Upgrade – Head/Craigflower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MH Upgrades – upgrade of heating/air conditioning unties along with control system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WWTP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Residuals line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Plant site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PS site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CA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CA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93723-FDB2-451F-AAF0-4D03F5040961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137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White Logo - Transparent Background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387975"/>
            <a:ext cx="35814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F1E7-0E47-46D2-B01D-DE13A8567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8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1FBD1-BD8B-4201-BD57-6AC1D7001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9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CD95-F15C-4F4F-8565-0B8CBA9FF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73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700C-8E30-4B6C-9894-E43DDF283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8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GB Logo - White 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5562600"/>
            <a:ext cx="21875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762000" y="6324600"/>
            <a:ext cx="7924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850"/>
            <a:ext cx="7924800" cy="12001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5163"/>
            <a:ext cx="7924800" cy="3475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6732240" y="6356350"/>
            <a:ext cx="1954560" cy="365125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Engineering and Public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DE8FD-6B04-473D-895D-CDE74B9494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8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E295-C33C-486A-8AF7-A85CF2214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69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E98-5799-41AF-85CD-FDEBB0BAC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46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4E57A-CD53-484F-8B48-E91F4CE72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8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39FE-AF6F-4FCB-9E07-34E7B9D65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9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1801-3C7C-452E-8524-10A0DA62F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5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7708-C6CC-4B9C-93FD-B4C01B91F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E6DE8FD-6B04-473D-895D-CDE74B949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70" r:id="rId3"/>
    <p:sldLayoutId id="214748376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9" r:id="rId10"/>
    <p:sldLayoutId id="2147483764" r:id="rId11"/>
    <p:sldLayoutId id="214748376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Engineering &amp; Public Works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7854950" cy="6858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en-US" sz="3200" b="1" dirty="0" smtClean="0">
                <a:latin typeface="+mj-lt"/>
              </a:rPr>
              <a:t>2019 Budget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707926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Calibri" pitchFamily="34" charset="0"/>
              </a:rPr>
              <a:t>Core Service Areas</a:t>
            </a:r>
            <a:endParaRPr lang="en-US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56793"/>
            <a:ext cx="7924800" cy="3853408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Calibri" pitchFamily="34" charset="0"/>
              </a:rPr>
              <a:t>Maintain, upgrade or construction of municipal infrastructure (linear, vertical, mobile) to current levels of service/funding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Infrastructure maintenance planning on both short and long term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New development review and administration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Operation of infrastructure systems</a:t>
            </a:r>
          </a:p>
          <a:p>
            <a:pPr eaLnBrk="1" hangingPunct="1"/>
            <a:r>
              <a:rPr lang="en-US" dirty="0" smtClean="0">
                <a:cs typeface="Calibri" pitchFamily="34" charset="0"/>
              </a:rPr>
              <a:t>Maintenance of recorded information for infrastructure systems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3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Engineering and Public Works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635918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Calibri" pitchFamily="34" charset="0"/>
              </a:rPr>
              <a:t>2018 Budget Summary</a:t>
            </a:r>
            <a:endParaRPr lang="en-US" sz="4400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56792"/>
            <a:ext cx="7924800" cy="3853408"/>
          </a:xfrm>
        </p:spPr>
        <p:txBody>
          <a:bodyPr/>
          <a:lstStyle/>
          <a:p>
            <a:r>
              <a:rPr lang="en-US" sz="2200" dirty="0" smtClean="0">
                <a:cs typeface="Calibri" pitchFamily="34" charset="0"/>
              </a:rPr>
              <a:t>Total </a:t>
            </a:r>
            <a:r>
              <a:rPr lang="en-US" sz="2200" dirty="0">
                <a:cs typeface="Calibri" pitchFamily="34" charset="0"/>
              </a:rPr>
              <a:t>FTE = </a:t>
            </a:r>
            <a:r>
              <a:rPr lang="en-US" sz="2200" dirty="0" smtClean="0">
                <a:cs typeface="Calibri" pitchFamily="34" charset="0"/>
              </a:rPr>
              <a:t>27 </a:t>
            </a:r>
            <a:endParaRPr lang="en-US" sz="2200" dirty="0">
              <a:cs typeface="Calibri" pitchFamily="34" charset="0"/>
            </a:endParaRPr>
          </a:p>
          <a:p>
            <a:r>
              <a:rPr lang="en-US" sz="2200" dirty="0">
                <a:cs typeface="Calibri" pitchFamily="34" charset="0"/>
              </a:rPr>
              <a:t>Capital Budget = </a:t>
            </a:r>
            <a:r>
              <a:rPr lang="en-US" sz="2200" dirty="0" smtClean="0">
                <a:cs typeface="Calibri" pitchFamily="34" charset="0"/>
              </a:rPr>
              <a:t>$6,179,650 </a:t>
            </a:r>
            <a:r>
              <a:rPr lang="en-US" sz="2200" dirty="0" smtClean="0">
                <a:cs typeface="Calibri" pitchFamily="34" charset="0"/>
              </a:rPr>
              <a:t>(includes ETS costs)</a:t>
            </a:r>
            <a:endParaRPr lang="en-US" sz="2200" dirty="0">
              <a:cs typeface="Calibri" pitchFamily="34" charset="0"/>
            </a:endParaRPr>
          </a:p>
          <a:p>
            <a:pPr eaLnBrk="1" hangingPunct="1"/>
            <a:r>
              <a:rPr lang="en-US" sz="2200" dirty="0" smtClean="0">
                <a:cs typeface="Calibri" pitchFamily="34" charset="0"/>
              </a:rPr>
              <a:t>Operating Revenue = $</a:t>
            </a:r>
            <a:r>
              <a:rPr lang="en-US" sz="2200" dirty="0" smtClean="0">
                <a:cs typeface="Calibri" pitchFamily="34" charset="0"/>
              </a:rPr>
              <a:t>435,094 </a:t>
            </a:r>
            <a:endParaRPr lang="en-US" sz="2200" dirty="0" smtClean="0">
              <a:cs typeface="Calibri" pitchFamily="34" charset="0"/>
            </a:endParaRPr>
          </a:p>
          <a:p>
            <a:pPr eaLnBrk="1" hangingPunct="1"/>
            <a:r>
              <a:rPr lang="en-US" sz="2200" dirty="0" smtClean="0">
                <a:cs typeface="Calibri" pitchFamily="34" charset="0"/>
              </a:rPr>
              <a:t>Operating Budget = $</a:t>
            </a:r>
            <a:r>
              <a:rPr lang="en-US" sz="2200" dirty="0" smtClean="0">
                <a:cs typeface="Calibri" pitchFamily="34" charset="0"/>
              </a:rPr>
              <a:t>4,060,911 </a:t>
            </a:r>
            <a:endParaRPr lang="en-US" sz="2200" dirty="0" smtClean="0">
              <a:cs typeface="Calibri" pitchFamily="34" charset="0"/>
            </a:endParaRPr>
          </a:p>
          <a:p>
            <a:pPr eaLnBrk="1" hangingPunct="1"/>
            <a:endParaRPr lang="en-US" dirty="0" smtClean="0">
              <a:cs typeface="Calibri" pitchFamily="34" charset="0"/>
            </a:endParaRPr>
          </a:p>
          <a:p>
            <a:pPr eaLnBrk="1" hangingPunct="1"/>
            <a:endParaRPr lang="en-US" dirty="0">
              <a:cs typeface="Calibri" pitchFamily="34" charset="0"/>
            </a:endParaRPr>
          </a:p>
          <a:p>
            <a:pPr eaLnBrk="1" hangingPunct="1"/>
            <a:endParaRPr lang="en-US" dirty="0">
              <a:cs typeface="Calibri" pitchFamily="34" charset="0"/>
            </a:endParaRPr>
          </a:p>
          <a:p>
            <a:pPr eaLnBrk="1" hangingPunct="1"/>
            <a:endParaRPr lang="en-US" dirty="0" smtClean="0">
              <a:cs typeface="Calibri" pitchFamily="34" charset="0"/>
            </a:endParaRPr>
          </a:p>
        </p:txBody>
      </p:sp>
      <p:graphicFrame>
        <p:nvGraphicFramePr>
          <p:cNvPr id="5" name="Chart 4" title="Fire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810026"/>
              </p:ext>
            </p:extLst>
          </p:nvPr>
        </p:nvGraphicFramePr>
        <p:xfrm>
          <a:off x="2195736" y="3429000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635918"/>
          </a:xfrm>
        </p:spPr>
        <p:txBody>
          <a:bodyPr/>
          <a:lstStyle/>
          <a:p>
            <a:r>
              <a:rPr lang="en-CA" dirty="0"/>
              <a:t>Strategic Priorities/Objectives</a:t>
            </a:r>
            <a:endParaRPr lang="en-US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28801"/>
            <a:ext cx="7924800" cy="3781400"/>
          </a:xfrm>
        </p:spPr>
        <p:txBody>
          <a:bodyPr/>
          <a:lstStyle/>
          <a:p>
            <a:r>
              <a:rPr lang="en-CA" dirty="0" smtClean="0"/>
              <a:t>Enhance the Health and Liveability of </a:t>
            </a:r>
            <a:r>
              <a:rPr lang="en-CA" smtClean="0"/>
              <a:t>the Community</a:t>
            </a:r>
            <a:endParaRPr lang="en-CA" dirty="0" smtClean="0"/>
          </a:p>
          <a:p>
            <a:r>
              <a:rPr lang="en-CA" dirty="0" smtClean="0"/>
              <a:t>Enhance Key Relationships</a:t>
            </a:r>
          </a:p>
          <a:p>
            <a:r>
              <a:rPr lang="en-CA" dirty="0" smtClean="0"/>
              <a:t>Encourage a Resilient and Diverse Economic Environment</a:t>
            </a:r>
          </a:p>
          <a:p>
            <a:r>
              <a:rPr lang="en-CA" dirty="0"/>
              <a:t>Address Operational and Financial Requirements of </a:t>
            </a:r>
            <a:r>
              <a:rPr lang="en-CA" dirty="0" smtClean="0"/>
              <a:t>Infrastructure</a:t>
            </a:r>
            <a:endParaRPr lang="en-CA" dirty="0"/>
          </a:p>
          <a:p>
            <a:r>
              <a:rPr lang="en-CA" dirty="0"/>
              <a:t>Optimize Provision of Municipal Services and </a:t>
            </a:r>
            <a:r>
              <a:rPr lang="en-CA" dirty="0" smtClean="0"/>
              <a:t>Recognized </a:t>
            </a:r>
            <a:r>
              <a:rPr lang="en-CA" dirty="0"/>
              <a:t>for Excellence in Public Service</a:t>
            </a:r>
          </a:p>
          <a:p>
            <a:pPr eaLnBrk="1" hangingPunct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43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Engineering and Public Works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5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635918"/>
          </a:xfrm>
        </p:spPr>
        <p:txBody>
          <a:bodyPr/>
          <a:lstStyle/>
          <a:p>
            <a:r>
              <a:rPr lang="en-CA" sz="4400" dirty="0" smtClean="0"/>
              <a:t>2018 </a:t>
            </a:r>
            <a:r>
              <a:rPr lang="en-CA" sz="4400" dirty="0"/>
              <a:t>Achievements</a:t>
            </a:r>
            <a:endParaRPr lang="en-US" sz="4400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56792"/>
            <a:ext cx="7924800" cy="3853409"/>
          </a:xfrm>
        </p:spPr>
        <p:txBody>
          <a:bodyPr/>
          <a:lstStyle/>
          <a:p>
            <a:r>
              <a:rPr lang="en-CA" dirty="0" smtClean="0"/>
              <a:t>Maintained </a:t>
            </a:r>
            <a:r>
              <a:rPr lang="en-CA" dirty="0"/>
              <a:t>planned level of services for infrastructure</a:t>
            </a:r>
          </a:p>
          <a:p>
            <a:r>
              <a:rPr lang="en-CA" dirty="0"/>
              <a:t>Road Corridor Management Program </a:t>
            </a:r>
          </a:p>
          <a:p>
            <a:r>
              <a:rPr lang="en-CA" dirty="0" smtClean="0"/>
              <a:t>Various Surface Works</a:t>
            </a:r>
            <a:endParaRPr lang="en-CA" dirty="0"/>
          </a:p>
          <a:p>
            <a:r>
              <a:rPr lang="en-CA" dirty="0"/>
              <a:t>New/replacement sidewalk construction</a:t>
            </a:r>
          </a:p>
          <a:p>
            <a:r>
              <a:rPr lang="en-CA" dirty="0"/>
              <a:t>LED </a:t>
            </a:r>
            <a:r>
              <a:rPr lang="en-CA" dirty="0" smtClean="0"/>
              <a:t>Replacement Program</a:t>
            </a:r>
            <a:endParaRPr lang="en-CA" dirty="0"/>
          </a:p>
          <a:p>
            <a:r>
              <a:rPr lang="en-CA" dirty="0" smtClean="0"/>
              <a:t>Receiving water body protection</a:t>
            </a:r>
          </a:p>
          <a:p>
            <a:r>
              <a:rPr lang="en-CA" dirty="0" smtClean="0"/>
              <a:t>Studies on various infrastructure components</a:t>
            </a:r>
          </a:p>
          <a:p>
            <a:r>
              <a:rPr lang="en-CA" dirty="0" smtClean="0"/>
              <a:t>Building Demolition</a:t>
            </a:r>
          </a:p>
          <a:p>
            <a:r>
              <a:rPr lang="en-CA" dirty="0" smtClean="0"/>
              <a:t>Snow </a:t>
            </a:r>
            <a:r>
              <a:rPr lang="en-CA" dirty="0"/>
              <a:t>and ice </a:t>
            </a:r>
            <a:r>
              <a:rPr lang="en-CA" dirty="0" smtClean="0"/>
              <a:t>control</a:t>
            </a:r>
            <a:endParaRPr lang="en-US" dirty="0" smtClean="0"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3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Engineering and Public Works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707926"/>
          </a:xfrm>
        </p:spPr>
        <p:txBody>
          <a:bodyPr/>
          <a:lstStyle/>
          <a:p>
            <a:r>
              <a:rPr lang="en-CA" sz="4400" dirty="0"/>
              <a:t>Key Challenges</a:t>
            </a:r>
            <a:endParaRPr lang="en-US" sz="4400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94313" y="1484784"/>
            <a:ext cx="7924800" cy="3888432"/>
          </a:xfrm>
        </p:spPr>
        <p:txBody>
          <a:bodyPr/>
          <a:lstStyle/>
          <a:p>
            <a:r>
              <a:rPr lang="en-CA" dirty="0"/>
              <a:t>Develop infrastructure plans that allow maintenance and upgrades of assets to occur so that assets will meet or exceed their original operating lifespans</a:t>
            </a:r>
          </a:p>
          <a:p>
            <a:r>
              <a:rPr lang="en-CA" dirty="0"/>
              <a:t>Succession planning for anticipated </a:t>
            </a:r>
            <a:r>
              <a:rPr lang="en-CA" dirty="0" smtClean="0"/>
              <a:t>retirements </a:t>
            </a:r>
            <a:r>
              <a:rPr lang="en-CA" dirty="0"/>
              <a:t>in Public Works and ensure capacity of the department</a:t>
            </a:r>
          </a:p>
          <a:p>
            <a:r>
              <a:rPr lang="en-CA" dirty="0"/>
              <a:t>Ensure maintenance activities are maintaining an adequate level of service and </a:t>
            </a:r>
            <a:r>
              <a:rPr lang="en-CA" dirty="0" smtClean="0"/>
              <a:t>funding</a:t>
            </a:r>
          </a:p>
          <a:p>
            <a:r>
              <a:rPr lang="en-CA" dirty="0" smtClean="0"/>
              <a:t>Maintain standards for operation of infrastructure</a:t>
            </a:r>
            <a:endParaRPr lang="en-CA" dirty="0"/>
          </a:p>
          <a:p>
            <a:pPr eaLnBrk="1" hangingPunct="1"/>
            <a:endParaRPr lang="en-US" dirty="0" smtClean="0"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3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Engineering and Public Works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04850"/>
            <a:ext cx="7924800" cy="635918"/>
          </a:xfrm>
        </p:spPr>
        <p:txBody>
          <a:bodyPr/>
          <a:lstStyle/>
          <a:p>
            <a:r>
              <a:rPr lang="en-CA" sz="4400" dirty="0" smtClean="0"/>
              <a:t>2019 </a:t>
            </a:r>
            <a:r>
              <a:rPr lang="en-CA" sz="4400" dirty="0"/>
              <a:t>Initiatives</a:t>
            </a:r>
            <a:endParaRPr lang="en-US" sz="4400" dirty="0" smtClean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94313" y="1268760"/>
            <a:ext cx="7924800" cy="4176464"/>
          </a:xfrm>
        </p:spPr>
        <p:txBody>
          <a:bodyPr/>
          <a:lstStyle/>
          <a:p>
            <a:r>
              <a:rPr lang="en-CA" dirty="0" smtClean="0"/>
              <a:t>Implementation of Inflow </a:t>
            </a:r>
            <a:r>
              <a:rPr lang="en-CA" dirty="0"/>
              <a:t>and </a:t>
            </a:r>
            <a:r>
              <a:rPr lang="en-CA" dirty="0" smtClean="0"/>
              <a:t>Infiltration Management </a:t>
            </a:r>
            <a:r>
              <a:rPr lang="en-CA" dirty="0" smtClean="0"/>
              <a:t>Plan</a:t>
            </a:r>
            <a:endParaRPr lang="en-CA" dirty="0"/>
          </a:p>
          <a:p>
            <a:r>
              <a:rPr lang="en-CA" dirty="0" smtClean="0"/>
              <a:t>Continued implementation of Sidewalk Plans</a:t>
            </a:r>
            <a:endParaRPr lang="en-CA" dirty="0"/>
          </a:p>
          <a:p>
            <a:r>
              <a:rPr lang="en-CA" dirty="0" smtClean="0"/>
              <a:t>Continued implementation of Road Corridor Plan</a:t>
            </a:r>
          </a:p>
          <a:p>
            <a:r>
              <a:rPr lang="en-CA" dirty="0" smtClean="0"/>
              <a:t>Continued development of Asset Management Strategy</a:t>
            </a:r>
            <a:endParaRPr lang="en-CA" dirty="0"/>
          </a:p>
          <a:p>
            <a:r>
              <a:rPr lang="en-CA" dirty="0" smtClean="0"/>
              <a:t>Esquimalt </a:t>
            </a:r>
            <a:r>
              <a:rPr lang="en-CA" dirty="0"/>
              <a:t>Town Square Remediation and Servicing</a:t>
            </a:r>
          </a:p>
          <a:p>
            <a:r>
              <a:rPr lang="en-CA" dirty="0" smtClean="0"/>
              <a:t>Ongoing activities to various Municipal Structures</a:t>
            </a:r>
            <a:endParaRPr lang="en-CA" dirty="0"/>
          </a:p>
          <a:p>
            <a:r>
              <a:rPr lang="en-CA" dirty="0" smtClean="0"/>
              <a:t>Act as liaison </a:t>
            </a:r>
            <a:r>
              <a:rPr lang="en-CA" dirty="0"/>
              <a:t>with </a:t>
            </a:r>
            <a:r>
              <a:rPr lang="en-CA" dirty="0" smtClean="0"/>
              <a:t>Wastewater </a:t>
            </a:r>
            <a:r>
              <a:rPr lang="en-CA" dirty="0"/>
              <a:t>Treatment Plant </a:t>
            </a:r>
          </a:p>
          <a:p>
            <a:pPr eaLnBrk="1" hangingPunct="1"/>
            <a:endParaRPr lang="en-US" dirty="0" smtClean="0"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313" y="6324600"/>
            <a:ext cx="46482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600" b="1" dirty="0" smtClean="0">
                <a:latin typeface="Frutiger LT Std 55 Roman" pitchFamily="34" charset="0"/>
              </a:rPr>
              <a:t>Engineering and Public Works</a:t>
            </a:r>
            <a:endParaRPr lang="en-CA" sz="1600" b="1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489</Words>
  <Application>Microsoft Office PowerPoint</Application>
  <PresentationFormat>On-screen Show (4:3)</PresentationFormat>
  <Paragraphs>98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Engineering &amp; Public Works</vt:lpstr>
      <vt:lpstr>Core Service Areas</vt:lpstr>
      <vt:lpstr>2018 Budget Summary</vt:lpstr>
      <vt:lpstr>Strategic Priorities/Objectives</vt:lpstr>
      <vt:lpstr>2018 Achievements</vt:lpstr>
      <vt:lpstr>Key Challenges</vt:lpstr>
      <vt:lpstr>2019 Initiatives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2017-02-02T00:21:02Z</dcterms:created>
  <dcterms:modified xsi:type="dcterms:W3CDTF">2019-01-31T18:35:58Z</dcterms:modified>
</cp:coreProperties>
</file>