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267" r:id="rId4"/>
    <p:sldId id="261" r:id="rId5"/>
    <p:sldId id="265" r:id="rId6"/>
    <p:sldId id="262" r:id="rId7"/>
    <p:sldId id="263" r:id="rId8"/>
    <p:sldId id="266" r:id="rId9"/>
    <p:sldId id="264" r:id="rId1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7" autoAdjust="0"/>
  </p:normalViewPr>
  <p:slideViewPr>
    <p:cSldViewPr>
      <p:cViewPr>
        <p:scale>
          <a:sx n="114" d="100"/>
          <a:sy n="114" d="100"/>
        </p:scale>
        <p:origin x="-1470" y="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CA" sz="1200" dirty="0" smtClean="0"/>
              <a:t>Share of Operating Budget</a:t>
            </a:r>
            <a:endParaRPr lang="en-CA" sz="1200" dirty="0"/>
          </a:p>
        </c:rich>
      </c:tx>
      <c:layout>
        <c:manualLayout>
          <c:xMode val="edge"/>
          <c:yMode val="edge"/>
          <c:x val="4.3440870830319172E-3"/>
          <c:y val="4.0700605915582028E-2"/>
        </c:manualLayout>
      </c:layout>
      <c:overlay val="1"/>
    </c:title>
    <c:autoTitleDeleted val="0"/>
    <c:view3D>
      <c:rotX val="90"/>
      <c:rotY val="46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176165611228333E-3"/>
          <c:y val="3.8702048978684908E-3"/>
          <c:w val="0.99188238343887714"/>
          <c:h val="0.99612989429745902"/>
        </c:manualLayout>
      </c:layout>
      <c:pie3DChart>
        <c:varyColors val="1"/>
        <c:ser>
          <c:idx val="0"/>
          <c:order val="0"/>
          <c:dPt>
            <c:idx val="1"/>
            <c:bubble3D val="0"/>
            <c:explosion val="27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2.5740470846088926E-2"/>
                  <c:y val="3.523005990787348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Development </a:t>
                    </a:r>
                    <a:r>
                      <a:rPr lang="en-US" dirty="0" smtClean="0"/>
                      <a:t>Services</a:t>
                    </a:r>
                  </a:p>
                  <a:p>
                    <a:r>
                      <a:rPr lang="en-US" dirty="0" smtClean="0"/>
                      <a:t>3.1%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(Sheet1!$F$7,Sheet1!$F$12)</c:f>
              <c:numCache>
                <c:formatCode>_-* #,##0_-;\-* #,##0_-;_-* "-"??_-;_-@_-</c:formatCode>
                <c:ptCount val="2"/>
                <c:pt idx="0">
                  <c:v>1161789</c:v>
                </c:pt>
                <c:pt idx="1">
                  <c:v>34188760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D04D2813-64DA-4BB0-B5B8-B34C22ABA316}" type="datetimeFigureOut">
              <a:rPr lang="en-US"/>
              <a:pPr>
                <a:defRPr/>
              </a:pPr>
              <a:t>1/31/2019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3D577F04-2282-444C-9606-D75DB9E364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131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1B5E10C-4B37-45AD-8425-C0C8574D4E72}" type="datetimeFigureOut">
              <a:rPr lang="en-CA" smtClean="0"/>
              <a:t>2019/01/31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093723-FDB2-451F-AAF0-4D03F504096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04716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93723-FDB2-451F-AAF0-4D03F5040961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43106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White Logo - Transparent Background.gi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50" y="5387975"/>
            <a:ext cx="358140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4F1E7-0E47-46D2-B01D-DE13A85671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9842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4CD95-F15C-4F4F-8565-0B8CBA9FF0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773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C700C-8E30-4B6C-9894-E43DDF2837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082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RGB Logo - White 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013" y="5562600"/>
            <a:ext cx="2187575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 userDrawn="1"/>
        </p:nvCxnSpPr>
        <p:spPr>
          <a:xfrm>
            <a:off x="762000" y="6324600"/>
            <a:ext cx="79248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04850"/>
            <a:ext cx="7924800" cy="120015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35163"/>
            <a:ext cx="7924800" cy="34750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D038A-5220-4E57-9684-C191B96D26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8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9E295-C33C-486A-8AF7-A85CF22148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1690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E2E98-5799-41AF-85CD-FDEBB0BAC4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646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4E57A-CD53-484F-8B48-E91F4CE72A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989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339FE-AF6F-4FCB-9E07-34E7B9D65B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796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E1801-3C7C-452E-8524-10A0DA62F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353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A7708-C6CC-4B9C-93FD-B4C01B91F6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61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1FBD1-BD8B-4201-BD57-6AC1D7001C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593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E6DE8FD-6B04-473D-895D-CDE74B9494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9" r:id="rId9"/>
    <p:sldLayoutId id="2147483764" r:id="rId10"/>
    <p:sldLayoutId id="214748376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Development Services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733800"/>
            <a:ext cx="7854950" cy="685800"/>
          </a:xfrm>
        </p:spPr>
        <p:txBody>
          <a:bodyPr/>
          <a:lstStyle/>
          <a:p>
            <a:pPr marR="0" algn="ctr" eaLnBrk="1" hangingPunct="1">
              <a:defRPr/>
            </a:pPr>
            <a:r>
              <a:rPr lang="en-US" sz="3200" b="1" dirty="0" smtClean="0">
                <a:latin typeface="+mj-lt"/>
              </a:rPr>
              <a:t>2019 Budget Presentation</a:t>
            </a:r>
            <a:endParaRPr lang="en-US" sz="32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60648"/>
            <a:ext cx="7924800" cy="1200150"/>
          </a:xfrm>
        </p:spPr>
        <p:txBody>
          <a:bodyPr/>
          <a:lstStyle/>
          <a:p>
            <a:pPr eaLnBrk="1" hangingPunct="1"/>
            <a:r>
              <a:rPr lang="en-US" dirty="0" smtClean="0">
                <a:cs typeface="Calibri" pitchFamily="34" charset="0"/>
              </a:rPr>
              <a:t>Core Service Areas</a:t>
            </a:r>
            <a:endParaRPr lang="en-US" dirty="0" smtClean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484784"/>
            <a:ext cx="7924800" cy="3475037"/>
          </a:xfrm>
        </p:spPr>
        <p:txBody>
          <a:bodyPr/>
          <a:lstStyle/>
          <a:p>
            <a:pPr eaLnBrk="1" hangingPunct="1"/>
            <a:r>
              <a:rPr lang="en-US" dirty="0" smtClean="0">
                <a:cs typeface="Calibri" pitchFamily="34" charset="0"/>
              </a:rPr>
              <a:t>Planning (Long range e.g. Official Community Plan);</a:t>
            </a:r>
          </a:p>
          <a:p>
            <a:pPr eaLnBrk="1" hangingPunct="1"/>
            <a:r>
              <a:rPr lang="en-US" dirty="0" smtClean="0">
                <a:cs typeface="Calibri" pitchFamily="34" charset="0"/>
              </a:rPr>
              <a:t>Development (Development permits, development variance permits, temporary use permits);</a:t>
            </a:r>
          </a:p>
          <a:p>
            <a:pPr eaLnBrk="1" hangingPunct="1"/>
            <a:r>
              <a:rPr lang="en-US" dirty="0" smtClean="0">
                <a:cs typeface="Calibri" pitchFamily="34" charset="0"/>
              </a:rPr>
              <a:t>Environment (Environmental Advisory Committee, CARIP, EV, Climate Action IMWG);</a:t>
            </a:r>
          </a:p>
          <a:p>
            <a:pPr eaLnBrk="1" hangingPunct="1"/>
            <a:r>
              <a:rPr lang="en-US" dirty="0" smtClean="0">
                <a:cs typeface="Calibri" pitchFamily="34" charset="0"/>
              </a:rPr>
              <a:t>Heritage; </a:t>
            </a:r>
          </a:p>
          <a:p>
            <a:pPr eaLnBrk="1" hangingPunct="1"/>
            <a:r>
              <a:rPr lang="en-US" dirty="0" smtClean="0">
                <a:cs typeface="Calibri" pitchFamily="34" charset="0"/>
              </a:rPr>
              <a:t>Economic Development (Economic Development Strategy);</a:t>
            </a:r>
          </a:p>
          <a:p>
            <a:pPr eaLnBrk="1" hangingPunct="1"/>
            <a:r>
              <a:rPr lang="en-US" dirty="0" smtClean="0">
                <a:cs typeface="Calibri" pitchFamily="34" charset="0"/>
              </a:rPr>
              <a:t>Community Development (Community to Community meetings with First Nations);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8813" y="6324600"/>
            <a:ext cx="46482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sz="1600" b="1" dirty="0" smtClean="0">
                <a:latin typeface="Frutiger LT Std 55 Roman" pitchFamily="34" charset="0"/>
              </a:rPr>
              <a:t>Development Services</a:t>
            </a:r>
            <a:endParaRPr lang="en-CA" sz="1600" b="1" dirty="0">
              <a:latin typeface="Frutiger LT Std 55 Roman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54866" y="1124744"/>
            <a:ext cx="7924800" cy="419894"/>
          </a:xfrm>
        </p:spPr>
        <p:txBody>
          <a:bodyPr/>
          <a:lstStyle/>
          <a:p>
            <a:pPr eaLnBrk="1" hangingPunct="1"/>
            <a:r>
              <a:rPr lang="en-US" dirty="0" smtClean="0">
                <a:cs typeface="Calibri" pitchFamily="34" charset="0"/>
              </a:rPr>
              <a:t>2018 </a:t>
            </a:r>
            <a:r>
              <a:rPr lang="en-US" dirty="0" smtClean="0">
                <a:cs typeface="Calibri" pitchFamily="34" charset="0"/>
              </a:rPr>
              <a:t>Budget Summary</a:t>
            </a:r>
            <a:endParaRPr lang="en-US" dirty="0" smtClean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54858" y="1772816"/>
            <a:ext cx="7924800" cy="4357465"/>
          </a:xfrm>
        </p:spPr>
        <p:txBody>
          <a:bodyPr/>
          <a:lstStyle/>
          <a:p>
            <a:r>
              <a:rPr lang="en-US" sz="2200" dirty="0" smtClean="0">
                <a:cs typeface="Calibri" pitchFamily="34" charset="0"/>
              </a:rPr>
              <a:t>Total </a:t>
            </a:r>
            <a:r>
              <a:rPr lang="en-US" sz="2200" dirty="0">
                <a:cs typeface="Calibri" pitchFamily="34" charset="0"/>
              </a:rPr>
              <a:t>FTE = </a:t>
            </a:r>
            <a:r>
              <a:rPr lang="en-US" sz="2200" dirty="0">
                <a:cs typeface="Calibri" pitchFamily="34" charset="0"/>
              </a:rPr>
              <a:t>6</a:t>
            </a:r>
            <a:r>
              <a:rPr lang="en-US" sz="2200" dirty="0" smtClean="0">
                <a:cs typeface="Calibri" pitchFamily="34" charset="0"/>
              </a:rPr>
              <a:t>.5  (</a:t>
            </a:r>
            <a:r>
              <a:rPr lang="en-US" sz="2200" dirty="0">
                <a:cs typeface="Calibri" pitchFamily="34" charset="0"/>
              </a:rPr>
              <a:t>7</a:t>
            </a:r>
            <a:r>
              <a:rPr lang="en-US" sz="2200" dirty="0" smtClean="0">
                <a:cs typeface="Calibri" pitchFamily="34" charset="0"/>
              </a:rPr>
              <a:t> </a:t>
            </a:r>
            <a:r>
              <a:rPr lang="en-US" sz="2200" dirty="0" smtClean="0">
                <a:cs typeface="Calibri" pitchFamily="34" charset="0"/>
              </a:rPr>
              <a:t>employees) </a:t>
            </a:r>
          </a:p>
          <a:p>
            <a:pPr eaLnBrk="1" hangingPunct="1"/>
            <a:r>
              <a:rPr lang="en-US" sz="2200" dirty="0" smtClean="0">
                <a:cs typeface="Calibri" pitchFamily="34" charset="0"/>
              </a:rPr>
              <a:t>Capital Budget = $0</a:t>
            </a:r>
          </a:p>
          <a:p>
            <a:pPr eaLnBrk="1" hangingPunct="1"/>
            <a:r>
              <a:rPr lang="en-US" sz="2200" dirty="0" smtClean="0">
                <a:cs typeface="Calibri" pitchFamily="34" charset="0"/>
              </a:rPr>
              <a:t>Operating Revenue = </a:t>
            </a:r>
            <a:r>
              <a:rPr lang="en-US" sz="2200" dirty="0" smtClean="0">
                <a:cs typeface="Calibri" pitchFamily="34" charset="0"/>
              </a:rPr>
              <a:t>$27,700</a:t>
            </a:r>
            <a:endParaRPr lang="en-US" sz="2200" dirty="0" smtClean="0">
              <a:cs typeface="Calibri" pitchFamily="34" charset="0"/>
            </a:endParaRPr>
          </a:p>
          <a:p>
            <a:pPr eaLnBrk="1" hangingPunct="1"/>
            <a:r>
              <a:rPr lang="en-US" sz="2200" dirty="0" smtClean="0">
                <a:cs typeface="Calibri" pitchFamily="34" charset="0"/>
              </a:rPr>
              <a:t>Operating Expenditures = </a:t>
            </a:r>
            <a:r>
              <a:rPr lang="en-US" sz="2200" dirty="0" smtClean="0">
                <a:cs typeface="Calibri" pitchFamily="34" charset="0"/>
              </a:rPr>
              <a:t>$1,181,196</a:t>
            </a:r>
            <a:endParaRPr lang="en-US" sz="2200" dirty="0" smtClean="0">
              <a:cs typeface="Calibri" pitchFamily="34" charset="0"/>
            </a:endParaRPr>
          </a:p>
          <a:p>
            <a:endParaRPr lang="en-US" dirty="0" smtClean="0">
              <a:cs typeface="Calibri" pitchFamily="34" charset="0"/>
            </a:endParaRPr>
          </a:p>
          <a:p>
            <a:endParaRPr lang="en-US" dirty="0">
              <a:cs typeface="Calibri" pitchFamily="34" charset="0"/>
            </a:endParaRPr>
          </a:p>
          <a:p>
            <a:endParaRPr lang="en-US" dirty="0" smtClean="0">
              <a:cs typeface="Calibri" pitchFamily="34" charset="0"/>
            </a:endParaRPr>
          </a:p>
          <a:p>
            <a:endParaRPr lang="en-US" dirty="0" smtClean="0">
              <a:cs typeface="Calibri" pitchFamily="34" charset="0"/>
            </a:endParaRPr>
          </a:p>
          <a:p>
            <a:endParaRPr lang="en-US" dirty="0" smtClean="0">
              <a:cs typeface="Calibri" pitchFamily="34" charset="0"/>
            </a:endParaRPr>
          </a:p>
          <a:p>
            <a:pPr eaLnBrk="1" hangingPunct="1"/>
            <a:endParaRPr lang="en-US" dirty="0" smtClean="0">
              <a:cs typeface="Calibri" pitchFamily="34" charset="0"/>
            </a:endParaRPr>
          </a:p>
          <a:p>
            <a:pPr eaLnBrk="1" hangingPunct="1"/>
            <a:endParaRPr lang="en-US" dirty="0" smtClean="0">
              <a:cs typeface="Calibri" pitchFamily="34" charset="0"/>
            </a:endParaRPr>
          </a:p>
          <a:p>
            <a:pPr eaLnBrk="1" hangingPunct="1"/>
            <a:endParaRPr lang="en-US" dirty="0">
              <a:cs typeface="Calibri" pitchFamily="34" charset="0"/>
            </a:endParaRPr>
          </a:p>
          <a:p>
            <a:pPr eaLnBrk="1" hangingPunct="1"/>
            <a:endParaRPr lang="en-US" dirty="0">
              <a:cs typeface="Calibri" pitchFamily="34" charset="0"/>
            </a:endParaRPr>
          </a:p>
          <a:p>
            <a:pPr eaLnBrk="1" hangingPunct="1"/>
            <a:endParaRPr lang="en-US" dirty="0" smtClean="0"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8813" y="6324600"/>
            <a:ext cx="46482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sz="1600" b="1" dirty="0" smtClean="0">
                <a:latin typeface="Frutiger LT Std 55 Roman" pitchFamily="34" charset="0"/>
              </a:rPr>
              <a:t>Development Services</a:t>
            </a:r>
            <a:endParaRPr lang="en-CA" sz="1600" b="1" dirty="0">
              <a:latin typeface="Frutiger LT Std 55 Roman" pitchFamily="34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518315"/>
              </p:ext>
            </p:extLst>
          </p:nvPr>
        </p:nvGraphicFramePr>
        <p:xfrm>
          <a:off x="1835696" y="3645024"/>
          <a:ext cx="3960440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322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04850"/>
            <a:ext cx="7924800" cy="779934"/>
          </a:xfrm>
        </p:spPr>
        <p:txBody>
          <a:bodyPr/>
          <a:lstStyle/>
          <a:p>
            <a:r>
              <a:rPr lang="en-CA" dirty="0" smtClean="0"/>
              <a:t>Strategic Priorities/Objectives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We strengthen the health, </a:t>
            </a:r>
            <a:r>
              <a:rPr lang="en-CA" dirty="0" err="1" smtClean="0"/>
              <a:t>livablity</a:t>
            </a:r>
            <a:r>
              <a:rPr lang="en-CA" dirty="0" smtClean="0"/>
              <a:t>, and diversity of the community;</a:t>
            </a:r>
          </a:p>
          <a:p>
            <a:r>
              <a:rPr lang="en-CA" dirty="0" smtClean="0"/>
              <a:t>Advance the work of reconciliation with Indigenous People;</a:t>
            </a:r>
          </a:p>
          <a:p>
            <a:r>
              <a:rPr lang="en-CA" dirty="0" smtClean="0"/>
              <a:t>Support the arts, culture, and heritage community;</a:t>
            </a:r>
          </a:p>
          <a:p>
            <a:r>
              <a:rPr lang="en-CA" dirty="0" smtClean="0"/>
              <a:t>Develop and implement strategies that reduce impact on the environment, consistent with our Climate Action Charter goals;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8813" y="6324600"/>
            <a:ext cx="46482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sz="1600" b="1" dirty="0" smtClean="0">
                <a:latin typeface="Frutiger LT Std 55 Roman" pitchFamily="34" charset="0"/>
              </a:rPr>
              <a:t>Development Services</a:t>
            </a:r>
            <a:endParaRPr lang="en-CA" sz="1600" b="1" dirty="0">
              <a:latin typeface="Frutiger LT Std 55 Rom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Strategic Priorities/Objectives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Work with Esquimalt and </a:t>
            </a:r>
            <a:r>
              <a:rPr lang="en-CA" dirty="0" err="1" smtClean="0"/>
              <a:t>Songhees</a:t>
            </a:r>
            <a:r>
              <a:rPr lang="en-CA" dirty="0" smtClean="0"/>
              <a:t> First Nations to support economic, cultural, social, and environmental opportunities; and</a:t>
            </a:r>
          </a:p>
          <a:p>
            <a:r>
              <a:rPr lang="en-CA" dirty="0" smtClean="0"/>
              <a:t>Work with Esquimalt community groups to advance economic, cultural, social, and environmental opportunities.</a:t>
            </a: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658813" y="6324600"/>
            <a:ext cx="46482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sz="1600" b="1" dirty="0" smtClean="0">
                <a:latin typeface="Frutiger LT Std 55 Roman" pitchFamily="34" charset="0"/>
              </a:rPr>
              <a:t>Development Services</a:t>
            </a:r>
            <a:endParaRPr lang="en-CA" sz="1600" b="1" dirty="0">
              <a:latin typeface="Frutiger LT Std 55 Rom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54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924800" cy="1200150"/>
          </a:xfrm>
        </p:spPr>
        <p:txBody>
          <a:bodyPr/>
          <a:lstStyle/>
          <a:p>
            <a:r>
              <a:rPr lang="en-CA" dirty="0" smtClean="0"/>
              <a:t>2018 Achievements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362" y="1340768"/>
            <a:ext cx="7924800" cy="3475037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Official Community Plan adopted;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Development Permit for Waste Water Treatment Plant approved;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Development Permit for Macaulay Pump Station approve;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Online development tracker;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Plans for new library finalized;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Participate in Together for Climate initiative;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Obtained a $10,000.00 </a:t>
            </a:r>
            <a:r>
              <a:rPr lang="en-CA" dirty="0" err="1" smtClean="0"/>
              <a:t>PlanH</a:t>
            </a:r>
            <a:r>
              <a:rPr lang="en-CA" dirty="0" smtClean="0"/>
              <a:t> Grant; 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Prepare for the legalization of cannabis.</a:t>
            </a:r>
          </a:p>
          <a:p>
            <a:pPr marL="393700" lvl="1" indent="0">
              <a:buNone/>
            </a:pPr>
            <a:endParaRPr lang="en-CA" dirty="0" smtClean="0"/>
          </a:p>
          <a:p>
            <a:pPr marL="393700" lvl="1" indent="0">
              <a:buNone/>
            </a:pPr>
            <a:endParaRPr lang="en-CA" dirty="0" smtClean="0"/>
          </a:p>
          <a:p>
            <a:pPr marL="393700" lvl="1" indent="0">
              <a:buNone/>
            </a:pP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658813" y="6324600"/>
            <a:ext cx="46482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sz="1600" b="1" dirty="0" smtClean="0">
                <a:latin typeface="Frutiger LT Std 55 Roman" pitchFamily="34" charset="0"/>
              </a:rPr>
              <a:t>Development Services</a:t>
            </a:r>
            <a:endParaRPr lang="en-CA" sz="1600" b="1" dirty="0">
              <a:latin typeface="Frutiger LT Std 55 Rom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35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924800" cy="936104"/>
          </a:xfrm>
        </p:spPr>
        <p:txBody>
          <a:bodyPr/>
          <a:lstStyle/>
          <a:p>
            <a:r>
              <a:rPr lang="en-CA" dirty="0" smtClean="0"/>
              <a:t>Key Challenges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84784"/>
            <a:ext cx="7924800" cy="3691061"/>
          </a:xfrm>
        </p:spPr>
        <p:txBody>
          <a:bodyPr/>
          <a:lstStyle/>
          <a:p>
            <a:r>
              <a:rPr lang="en-CA" dirty="0" smtClean="0"/>
              <a:t>Short term: </a:t>
            </a:r>
          </a:p>
          <a:p>
            <a:pPr lvl="1"/>
            <a:r>
              <a:rPr lang="en-CA" dirty="0" smtClean="0"/>
              <a:t>Provision of adequate housing in the community; </a:t>
            </a:r>
          </a:p>
          <a:p>
            <a:pPr lvl="1"/>
            <a:r>
              <a:rPr lang="en-CA" dirty="0" smtClean="0"/>
              <a:t>Reduction in commuting through the promotion of live-work lifestyle in Esquimalt;</a:t>
            </a:r>
          </a:p>
          <a:p>
            <a:pPr lvl="1"/>
            <a:r>
              <a:rPr lang="en-CA" dirty="0" smtClean="0"/>
              <a:t>Merging technology with process (e.g. on-line electronic application process).</a:t>
            </a:r>
          </a:p>
          <a:p>
            <a:r>
              <a:rPr lang="en-CA" dirty="0" smtClean="0"/>
              <a:t>Long term: </a:t>
            </a:r>
          </a:p>
          <a:p>
            <a:pPr lvl="1"/>
            <a:r>
              <a:rPr lang="en-CA" dirty="0" smtClean="0"/>
              <a:t>Planning for climate change; </a:t>
            </a:r>
          </a:p>
          <a:p>
            <a:pPr lvl="1"/>
            <a:r>
              <a:rPr lang="en-CA" dirty="0" smtClean="0"/>
              <a:t>Planning for changes in technology (e.g. autonomous vehicles); </a:t>
            </a:r>
          </a:p>
          <a:p>
            <a:endParaRPr lang="en-CA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58813" y="6324600"/>
            <a:ext cx="46482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sz="1600" b="1" dirty="0" smtClean="0">
                <a:latin typeface="Frutiger LT Std 55 Roman" pitchFamily="34" charset="0"/>
              </a:rPr>
              <a:t>Development Services</a:t>
            </a:r>
            <a:endParaRPr lang="en-CA" sz="1600" b="1" dirty="0">
              <a:latin typeface="Frutiger LT Std 55 Rom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72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924800" cy="1080120"/>
          </a:xfrm>
        </p:spPr>
        <p:txBody>
          <a:bodyPr/>
          <a:lstStyle/>
          <a:p>
            <a:r>
              <a:rPr lang="en-CA" dirty="0" smtClean="0"/>
              <a:t>Key Challenges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844824"/>
            <a:ext cx="7924800" cy="3475037"/>
          </a:xfrm>
        </p:spPr>
        <p:txBody>
          <a:bodyPr/>
          <a:lstStyle/>
          <a:p>
            <a:r>
              <a:rPr lang="en-CA" dirty="0" smtClean="0"/>
              <a:t>Internal/External</a:t>
            </a:r>
          </a:p>
          <a:p>
            <a:pPr lvl="1"/>
            <a:r>
              <a:rPr lang="en-CA" dirty="0" smtClean="0"/>
              <a:t>Sharing and dissemination of knowledge and experience through a fair, respectful, and transparent process amongst all stakeholders.</a:t>
            </a:r>
          </a:p>
          <a:p>
            <a:pPr lvl="1"/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658813" y="6324600"/>
            <a:ext cx="46482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sz="1600" b="1" dirty="0" smtClean="0">
                <a:latin typeface="Frutiger LT Std 55 Roman" pitchFamily="34" charset="0"/>
              </a:rPr>
              <a:t>Development Services</a:t>
            </a:r>
            <a:endParaRPr lang="en-CA" sz="1600" b="1" dirty="0">
              <a:latin typeface="Frutiger LT Std 55 Rom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23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04850"/>
            <a:ext cx="7924800" cy="851942"/>
          </a:xfrm>
        </p:spPr>
        <p:txBody>
          <a:bodyPr/>
          <a:lstStyle/>
          <a:p>
            <a:r>
              <a:rPr lang="en-CA" dirty="0" smtClean="0"/>
              <a:t>2019 Initiatives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7924800" cy="3475037"/>
          </a:xfrm>
        </p:spPr>
        <p:txBody>
          <a:bodyPr/>
          <a:lstStyle/>
          <a:p>
            <a:r>
              <a:rPr lang="en-CA" dirty="0" smtClean="0"/>
              <a:t>Complete </a:t>
            </a:r>
            <a:r>
              <a:rPr lang="en-CA" dirty="0" err="1" smtClean="0"/>
              <a:t>PlanH</a:t>
            </a:r>
            <a:r>
              <a:rPr lang="en-CA" dirty="0" smtClean="0"/>
              <a:t> study of ways to enhance social wellbeing in the missing middle housing;</a:t>
            </a:r>
          </a:p>
          <a:p>
            <a:r>
              <a:rPr lang="en-CA" dirty="0" smtClean="0"/>
              <a:t>Complete Housing Inventory;</a:t>
            </a:r>
          </a:p>
          <a:p>
            <a:r>
              <a:rPr lang="en-CA" dirty="0" smtClean="0"/>
              <a:t>Development Capacity Assessment;</a:t>
            </a:r>
          </a:p>
          <a:p>
            <a:r>
              <a:rPr lang="en-CA" dirty="0" smtClean="0"/>
              <a:t>Complete </a:t>
            </a:r>
            <a:r>
              <a:rPr lang="en-CA" dirty="0"/>
              <a:t>the sale of </a:t>
            </a:r>
            <a:r>
              <a:rPr lang="en-CA" dirty="0" smtClean="0"/>
              <a:t>880 Fleming </a:t>
            </a:r>
            <a:r>
              <a:rPr lang="en-CA" dirty="0"/>
              <a:t>Street;</a:t>
            </a:r>
          </a:p>
          <a:p>
            <a:r>
              <a:rPr lang="en-CA" dirty="0" smtClean="0"/>
              <a:t>Complete “Checkout Bag Regulation”; and</a:t>
            </a:r>
          </a:p>
          <a:p>
            <a:r>
              <a:rPr lang="en-CA" dirty="0" smtClean="0"/>
              <a:t>Update application processes including the development of a new Green Building Checklist.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58813" y="6324600"/>
            <a:ext cx="46482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sz="1600" b="1" dirty="0" smtClean="0">
                <a:latin typeface="Frutiger LT Std 55 Roman" pitchFamily="34" charset="0"/>
              </a:rPr>
              <a:t>Development Services</a:t>
            </a:r>
            <a:endParaRPr lang="en-CA" sz="1600" b="1" dirty="0">
              <a:latin typeface="Frutiger LT Std 55 Rom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41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nk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396</Words>
  <Application>Microsoft Office PowerPoint</Application>
  <PresentationFormat>On-screen Show (4:3)</PresentationFormat>
  <Paragraphs>71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</vt:lpstr>
      <vt:lpstr>Development Services</vt:lpstr>
      <vt:lpstr>Core Service Areas</vt:lpstr>
      <vt:lpstr>2018 Budget Summary</vt:lpstr>
      <vt:lpstr>Strategic Priorities/Objectives</vt:lpstr>
      <vt:lpstr>Strategic Priorities/Objectives</vt:lpstr>
      <vt:lpstr>2018 Achievements</vt:lpstr>
      <vt:lpstr>Key Challenges</vt:lpstr>
      <vt:lpstr>Key Challenges</vt:lpstr>
      <vt:lpstr>2019 Initiatives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2017-02-02T00:21:02Z</dcterms:created>
  <dcterms:modified xsi:type="dcterms:W3CDTF">2019-01-31T17:10:01Z</dcterms:modified>
</cp:coreProperties>
</file>